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3" r:id="rId3"/>
    <p:sldId id="266" r:id="rId4"/>
    <p:sldId id="264" r:id="rId5"/>
    <p:sldId id="265" r:id="rId6"/>
    <p:sldId id="257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DDF9"/>
    <a:srgbClr val="FEEFEC"/>
    <a:srgbClr val="FCC9C0"/>
    <a:srgbClr val="F29AEC"/>
    <a:srgbClr val="CDACE6"/>
    <a:srgbClr val="004AF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3907" autoAdjust="0"/>
  </p:normalViewPr>
  <p:slideViewPr>
    <p:cSldViewPr>
      <p:cViewPr varScale="1">
        <p:scale>
          <a:sx n="82" d="100"/>
          <a:sy n="82" d="100"/>
        </p:scale>
        <p:origin x="-10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23B4A-C747-4BDB-9BE0-04E62DEFF4B6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4FD01-F4A0-4740-AD6F-EEC66B0643D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1188E-EE1D-4E62-A475-E3711A108A22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BD436-2EE6-4A05-A701-98BC1DE4052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B8DAB-9E46-4F9D-925B-70A89E650242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A6180-3FB5-4C53-B5FF-A9A96670CAD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41D3B-9B99-4B19-AE66-A600FF8EA2BC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969B8-6611-42E9-A5B4-28317E957C4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77E00-68B7-4EBD-9481-759B77AE433F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1AED1-728B-499F-A05C-E06B9818626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75FB9-7A3F-4F80-B462-BB7B835110BC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F112B-1DA7-4DAA-9A2A-30B1E798FB3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3F170-2E4E-4766-BD3F-4BBD1B1021FC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82B87-5CC1-4E41-A46D-0A2A325EA81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8C62A-D941-47B8-A973-00D01DBD5A8B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E17F7-52C8-4D2D-AADB-C2F7D4E7A67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B80D3-B7A1-472C-9CDB-2AFE4CEEF384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777B6-B8F7-42AC-9A1F-1A63B7493FD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EF81E-623E-4718-ADE2-02382FC84341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C455A-0AFB-41B2-B0DE-F5F4CBA9E0D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B1D52-F623-4552-80DC-AF9B72EE6D7A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42418-9F94-4181-B842-9B290B59DD3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646E96-4853-4DD1-A0D4-D1A2D1EDC7BC}" type="datetimeFigureOut">
              <a:rPr lang="en-US"/>
              <a:pPr>
                <a:defRPr/>
              </a:pPr>
              <a:t>8/20/2023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552D48-2B09-465B-AAD0-FB74BEA76AF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75" r:id="rId2"/>
    <p:sldLayoutId id="2147483784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5" r:id="rId9"/>
    <p:sldLayoutId id="2147483781" r:id="rId10"/>
    <p:sldLayoutId id="214748378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851648" cy="2743200"/>
          </a:xfrm>
        </p:spPr>
        <p:txBody>
          <a:bodyPr>
            <a:normAutofit fontScale="90000"/>
          </a:bodyPr>
          <a:lstStyle/>
          <a:p>
            <a:pPr algn="ctr" rtl="1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DZ" sz="4900" dirty="0" smtClean="0">
                <a:solidFill>
                  <a:schemeClr val="tx1"/>
                </a:solidFill>
                <a:ea typeface="Times New Roman"/>
                <a:cs typeface="Sakkal Majalla"/>
              </a:rPr>
              <a:t/>
            </a:r>
            <a:br>
              <a:rPr lang="ar-DZ" sz="4900" dirty="0" smtClean="0">
                <a:solidFill>
                  <a:schemeClr val="tx1"/>
                </a:solidFill>
                <a:ea typeface="Times New Roman"/>
                <a:cs typeface="Sakkal Majalla"/>
              </a:rPr>
            </a:br>
            <a:r>
              <a:rPr lang="ar-DZ" sz="4900" dirty="0">
                <a:solidFill>
                  <a:schemeClr val="tx1"/>
                </a:solidFill>
                <a:ea typeface="Times New Roman"/>
                <a:cs typeface="Sakkal Majalla"/>
              </a:rPr>
              <a:t/>
            </a:r>
            <a:br>
              <a:rPr lang="ar-DZ" sz="4900" dirty="0">
                <a:solidFill>
                  <a:schemeClr val="tx1"/>
                </a:solidFill>
                <a:ea typeface="Times New Roman"/>
                <a:cs typeface="Sakkal Majalla"/>
              </a:rPr>
            </a:br>
            <a:r>
              <a:rPr lang="ar-DZ" sz="4900" dirty="0" smtClean="0">
                <a:solidFill>
                  <a:schemeClr val="tx1"/>
                </a:solidFill>
                <a:ea typeface="Times New Roman"/>
                <a:cs typeface="Sakkal Majalla"/>
              </a:rPr>
              <a:t/>
            </a:r>
            <a:br>
              <a:rPr lang="ar-DZ" sz="4900" dirty="0" smtClean="0">
                <a:solidFill>
                  <a:schemeClr val="tx1"/>
                </a:solidFill>
                <a:ea typeface="Times New Roman"/>
                <a:cs typeface="Sakkal Majalla"/>
              </a:rPr>
            </a:br>
            <a:r>
              <a:rPr lang="ar-DZ" sz="4900" dirty="0" smtClean="0">
                <a:solidFill>
                  <a:schemeClr val="tx1"/>
                </a:solidFill>
                <a:ea typeface="Times New Roman"/>
                <a:cs typeface="Sakkal Majalla"/>
              </a:rPr>
              <a:t/>
            </a:r>
            <a:br>
              <a:rPr lang="ar-DZ" sz="4900" dirty="0" smtClean="0">
                <a:solidFill>
                  <a:schemeClr val="tx1"/>
                </a:solidFill>
                <a:ea typeface="Times New Roman"/>
                <a:cs typeface="Sakkal Majalla"/>
              </a:rPr>
            </a:br>
            <a:r>
              <a:rPr lang="ar-DZ" sz="4000" dirty="0" smtClean="0">
                <a:solidFill>
                  <a:schemeClr val="bg1"/>
                </a:solidFill>
                <a:ea typeface="Times New Roman"/>
                <a:cs typeface="Sakkal Majalla"/>
              </a:rPr>
              <a:t>الـجــمهوريــــة </a:t>
            </a:r>
            <a:r>
              <a:rPr lang="ar-DZ" sz="4000" dirty="0">
                <a:solidFill>
                  <a:schemeClr val="bg1"/>
                </a:solidFill>
                <a:ea typeface="Times New Roman"/>
                <a:cs typeface="Sakkal Majalla"/>
              </a:rPr>
              <a:t>الـجزائريـــــة الديمقراطيــــــة الشعبيـــــة</a:t>
            </a:r>
            <a:r>
              <a:rPr lang="en-US" sz="4400" dirty="0">
                <a:solidFill>
                  <a:schemeClr val="tx1"/>
                </a:solidFill>
                <a:ea typeface="Times New Roman"/>
                <a:cs typeface="Sakkal Majalla"/>
              </a:rPr>
              <a:t/>
            </a:r>
            <a:br>
              <a:rPr lang="en-US" sz="4400" dirty="0">
                <a:solidFill>
                  <a:schemeClr val="tx1"/>
                </a:solidFill>
                <a:ea typeface="Times New Roman"/>
                <a:cs typeface="Sakkal Majalla"/>
              </a:rPr>
            </a:br>
            <a:r>
              <a:rPr lang="ar-DZ" sz="4000" dirty="0">
                <a:solidFill>
                  <a:schemeClr val="bg1"/>
                </a:solidFill>
                <a:ea typeface="Times New Roman"/>
                <a:cs typeface="Sakkal Majalla"/>
              </a:rPr>
              <a:t>وزارة التعليــم العالــــي والبحــــث العلــــــمي</a:t>
            </a:r>
            <a:r>
              <a:rPr lang="en-US" sz="1300" dirty="0">
                <a:solidFill>
                  <a:schemeClr val="bg1"/>
                </a:solidFill>
                <a:ea typeface="Calibri"/>
                <a:cs typeface="Arial"/>
              </a:rPr>
              <a:t/>
            </a:r>
            <a:br>
              <a:rPr lang="en-US" sz="1300" dirty="0">
                <a:solidFill>
                  <a:schemeClr val="bg1"/>
                </a:solidFill>
                <a:ea typeface="Calibri"/>
                <a:cs typeface="Arial"/>
              </a:rPr>
            </a:br>
            <a:r>
              <a:rPr lang="ar-DZ" sz="4000" dirty="0">
                <a:solidFill>
                  <a:schemeClr val="bg1"/>
                </a:solidFill>
                <a:ea typeface="Times New Roman"/>
                <a:cs typeface="Sakkal Majalla"/>
              </a:rPr>
              <a:t>مديرية الحياة الطلابية</a:t>
            </a:r>
            <a:r>
              <a:rPr lang="en-US" sz="1200" dirty="0">
                <a:solidFill>
                  <a:schemeClr val="tx1"/>
                </a:solidFill>
                <a:ea typeface="Calibri"/>
                <a:cs typeface="Arial"/>
              </a:rPr>
              <a:t/>
            </a:r>
            <a:br>
              <a:rPr lang="en-US" sz="1200" dirty="0">
                <a:solidFill>
                  <a:schemeClr val="tx1"/>
                </a:solidFill>
                <a:ea typeface="Calibri"/>
                <a:cs typeface="Arial"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7854696" cy="2286000"/>
          </a:xfrm>
          <a:solidFill>
            <a:srgbClr val="FBDDF9"/>
          </a:solidFill>
          <a:ln w="31750">
            <a:solidFill>
              <a:srgbClr val="FCC9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R="0" algn="ctr" rtl="1" eaLnBrk="1" hangingPunct="1">
              <a:lnSpc>
                <a:spcPct val="105000"/>
              </a:lnSpc>
              <a:spcBef>
                <a:spcPct val="0"/>
              </a:spcBef>
              <a:tabLst>
                <a:tab pos="179388" algn="l"/>
              </a:tabLst>
              <a:defRPr/>
            </a:pPr>
            <a:r>
              <a:rPr lang="ar-DZ" sz="4300" smtClean="0">
                <a:solidFill>
                  <a:schemeClr val="bg1"/>
                </a:solidFill>
                <a:latin typeface="ae_AlMohanad" pitchFamily="18" charset="-78"/>
                <a:ea typeface="Times New Roman" pitchFamily="18" charset="0"/>
                <a:cs typeface="ae_AlMohanad" pitchFamily="18" charset="-78"/>
              </a:rPr>
              <a:t> حصيلة المهرجانات والتظاهرات الوطنية الثقافية المبرمجة للسنة الجامعية</a:t>
            </a:r>
            <a:r>
              <a:rPr lang="ar-DZ" sz="430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Sakkal Majalla" pitchFamily="2" charset="-78"/>
              </a:rPr>
              <a:t> </a:t>
            </a:r>
            <a:r>
              <a:rPr lang="ar-DZ" sz="4300" b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Sakkal Majalla" pitchFamily="2" charset="-78"/>
              </a:rPr>
              <a:t>2023/2022</a:t>
            </a:r>
            <a:r>
              <a:rPr lang="ar-DZ" sz="430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lMateen-Bold" pitchFamily="18" charset="-78"/>
              </a:rPr>
              <a:t> </a:t>
            </a:r>
            <a:endParaRPr lang="en-US" sz="430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R="0" eaLnBrk="1" hangingPunct="1">
              <a:lnSpc>
                <a:spcPct val="90000"/>
              </a:lnSpc>
              <a:tabLst>
                <a:tab pos="179388" algn="l"/>
              </a:tabLst>
              <a:defRPr/>
            </a:pPr>
            <a:endParaRPr lang="en-US" smtClean="0"/>
          </a:p>
        </p:txBody>
      </p:sp>
      <p:pic>
        <p:nvPicPr>
          <p:cNvPr id="5126" name="Image 3" descr="Sans titre"/>
          <p:cNvPicPr>
            <a:picLocks noGrp="1" noChangeAspect="1"/>
          </p:cNvPicPr>
          <p:nvPr isPhoto="1"/>
        </p:nvPicPr>
        <p:blipFill>
          <a:blip r:embed="rId3"/>
          <a:srcRect/>
          <a:stretch>
            <a:fillRect/>
          </a:stretch>
        </p:blipFill>
        <p:spPr bwMode="auto">
          <a:xfrm>
            <a:off x="533400" y="5380038"/>
            <a:ext cx="12954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C:\Users\Meriem\Desktop\activite_2.jpg"/>
          <p:cNvPicPr/>
          <p:nvPr/>
        </p:nvPicPr>
        <p:blipFill>
          <a:blip r:embed="rId4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228600" y="1186497"/>
            <a:ext cx="1828800" cy="136080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8" name="Image 5" descr="C:\Users\ACTIVITEE\Desktop\Logo_Quran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86600" y="1185863"/>
            <a:ext cx="1558925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Image 6" descr="Lovepik- صورة PSD-400801402 id خلفيات بحث - صور مرحلة مسرح ...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21325" y="5348288"/>
            <a:ext cx="1336675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Image 7" descr="فرقة المنصورة القومية تعرض «دائرة التباشير» على مسرح نادى ...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32025" y="5394325"/>
            <a:ext cx="11969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Image 8" descr="اكتب M للقتل: عصر جديد؟ الكلمات والموسيقى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005263" y="5383213"/>
            <a:ext cx="10795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Image 9" descr="https://png.pngtree.com/png-clipart/20190604/original/pngtree-movie-icon-png-image_1007352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421563" y="5353050"/>
            <a:ext cx="1223962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71500" y="2286000"/>
          <a:ext cx="8229600" cy="4284348"/>
        </p:xfrm>
        <a:graphic>
          <a:graphicData uri="http://schemas.openxmlformats.org/drawingml/2006/table">
            <a:tbl>
              <a:tblPr rtl="1" firstRow="1" firstCol="1" bandRow="1"/>
              <a:tblGrid>
                <a:gridCol w="593351"/>
                <a:gridCol w="1925722"/>
                <a:gridCol w="1761906"/>
                <a:gridCol w="1661136"/>
                <a:gridCol w="2287485"/>
              </a:tblGrid>
              <a:tr h="77897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الرقم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النشاط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المؤسسة المحتضنة للنشاط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الفترة أو التاريخ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الإحصائيات أو المشاركات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051613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01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المسابقة الوطنية لأحسن </a:t>
                      </a:r>
                      <a:r>
                        <a:rPr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فيلم</a:t>
                      </a: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r>
                        <a:rPr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ترويجي الطبعة  02</a:t>
                      </a:r>
                      <a:r>
                        <a:rPr lang="fr-FR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r>
                        <a:rPr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"السياحة المحلية" عن بعد</a:t>
                      </a: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تنسيقية المؤسسات الجامعية وهران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الإعلان: أكتوبر 2022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توزيع الجوائز: 11 ديسمبر2022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29</a:t>
                      </a:r>
                      <a:r>
                        <a:rPr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مؤسسة جامعية 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051613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02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المسابقة الوطنية لأفلام </a:t>
                      </a:r>
                      <a:r>
                        <a:rPr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الموبايل</a:t>
                      </a:r>
                      <a:r>
                        <a:rPr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"الذاكرة والتلاحم الوطني" عن بعد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 خ ج ميلة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16 إلى 19 نوفمبر 2022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28 مؤسسة جامعية من أصل 21 ولاية و قبول 18 عملا في النهائيات حضوريا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402150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03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الملتقى الوطني للمسرح الأكاديمي  الطبعة 01 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المدينة الجامعية تلمسان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30 نوفمبر إلى 03 ديسمبر 2022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90 </a:t>
                      </a:r>
                      <a:r>
                        <a:rPr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طالب و طالبة في الورشات التكوينية و 60 طالب يمثلون 04 فرق مسرحية قدمت عروضها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6178" name="Rectangle 4"/>
          <p:cNvSpPr>
            <a:spLocks noChangeArrowheads="1"/>
          </p:cNvSpPr>
          <p:nvPr/>
        </p:nvSpPr>
        <p:spPr bwMode="auto">
          <a:xfrm>
            <a:off x="442913" y="928688"/>
            <a:ext cx="8201025" cy="587375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tabLst>
                <a:tab pos="179388" algn="l"/>
              </a:tabLst>
            </a:pPr>
            <a:r>
              <a:rPr lang="ar-DZ" sz="2800" b="1"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المهرجانات والتظاهرات الوطنية الثقافية المبرمجة للسنة الجامعية 2023/2022</a:t>
            </a:r>
            <a:r>
              <a:rPr lang="ar-DZ" sz="2000" b="1">
                <a:solidFill>
                  <a:srgbClr val="004AF0"/>
                </a:solidFill>
                <a:latin typeface="Calibri" pitchFamily="34" charset="0"/>
                <a:ea typeface="Calibri" pitchFamily="34" charset="0"/>
                <a:cs typeface="AlMateen-Bold" pitchFamily="18" charset="-78"/>
              </a:rPr>
              <a:t> </a:t>
            </a:r>
            <a:endParaRPr lang="en-US" sz="1400">
              <a:solidFill>
                <a:srgbClr val="004AF0"/>
              </a:solidFill>
              <a:latin typeface="Calibri" pitchFamily="34" charset="0"/>
            </a:endParaRPr>
          </a:p>
        </p:txBody>
      </p:sp>
      <p:sp>
        <p:nvSpPr>
          <p:cNvPr id="6179" name="ZoneTexte 5"/>
          <p:cNvSpPr txBox="1">
            <a:spLocks noChangeArrowheads="1"/>
          </p:cNvSpPr>
          <p:nvPr/>
        </p:nvSpPr>
        <p:spPr bwMode="auto">
          <a:xfrm>
            <a:off x="6572250" y="1714500"/>
            <a:ext cx="2143125" cy="461963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/>
            <a:r>
              <a:rPr lang="ar-SA" sz="2400" b="1">
                <a:latin typeface="Calibri" pitchFamily="34" charset="0"/>
                <a:ea typeface="Calibri" pitchFamily="34" charset="0"/>
                <a:cs typeface="AlMateen-Bold" pitchFamily="18" charset="-78"/>
              </a:rPr>
              <a:t>النشاطات </a:t>
            </a:r>
            <a:r>
              <a:rPr lang="ar-DZ" sz="2400" b="1">
                <a:latin typeface="Calibri" pitchFamily="34" charset="0"/>
                <a:ea typeface="Calibri" pitchFamily="34" charset="0"/>
                <a:cs typeface="AlMateen-Bold" pitchFamily="18" charset="-78"/>
              </a:rPr>
              <a:t>المنفذة</a:t>
            </a:r>
            <a:r>
              <a:rPr lang="ar-SA" sz="2400" b="1">
                <a:latin typeface="Calibri" pitchFamily="34" charset="0"/>
                <a:ea typeface="Calibri" pitchFamily="34" charset="0"/>
                <a:cs typeface="AlMateen-Bold" pitchFamily="18" charset="-78"/>
              </a:rPr>
              <a:t> </a:t>
            </a:r>
            <a:endParaRPr lang="fr-FR" sz="2400" b="1">
              <a:latin typeface="Calibri" pitchFamily="34" charset="0"/>
              <a:ea typeface="Calibri" pitchFamily="34" charset="0"/>
              <a:cs typeface="AlMateen-Bold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85690" y="928688"/>
          <a:ext cx="8643998" cy="5643601"/>
        </p:xfrm>
        <a:graphic>
          <a:graphicData uri="http://schemas.openxmlformats.org/drawingml/2006/table">
            <a:tbl>
              <a:tblPr rtl="1" firstRow="1" firstCol="1" bandRow="1"/>
              <a:tblGrid>
                <a:gridCol w="616618"/>
                <a:gridCol w="1994960"/>
                <a:gridCol w="1578101"/>
                <a:gridCol w="1834065"/>
                <a:gridCol w="2620254"/>
              </a:tblGrid>
              <a:tr h="904548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04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المسابقة الوطنية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الجامعية</a:t>
                      </a: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للمناظرات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جامعة الأغواط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04 إلى07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ديسمبر 2022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34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فريق </a:t>
                      </a:r>
                      <a:r>
                        <a:rPr kumimoji="0" lang="ar-DZ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بـــــــــــــــــ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89   مناظرة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بمجموع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132 متناظر من 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15 ولاية   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998614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05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المسابقة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الوطنية الجامعية</a:t>
                      </a: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"الميكروفون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الذهبي</a:t>
                      </a:r>
                      <a:r>
                        <a:rPr kumimoji="0" lang="ar-DZ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للتعليق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الرياضي"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جامعة ورقلة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15 إلى 17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ديسمبر 2022 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 17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مؤسسة جامعية و تأهل 10 طلبة منها للنهائي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998614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06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المسابقة الوطنية الجامعية للزخرفة والخط العربي الطبعة 07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 خ ج البليدة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12 إلى 15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جانفي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2023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49  طالب يمثلون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21مؤسسة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جامعية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998614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07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 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إطلاق مشروع سينما الجامعة  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القطر الوطني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طيلة السنة الجامعية (إشارة الانطلاق يوم 17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جانفي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2023 )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عرض 913 فيلم طويل و800 فيلم قصير ومشاهدة 49800 طالب لغاية 20 مارس 2023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998614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08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المسابقة الوطنية الجامعية للرسم الكاريكاتيري الطبعة 03 عن بعد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 خ ج سوق أهراس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15 إلى 18 فيفـري 2023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43  طالب يمثلون 20 مؤسسة جامعية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744597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09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المهرجان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الوطني للإنشاد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والمديح 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الطبعة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05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 خ ج أدرار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22 إلى 25 فيفري 2023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350  طالب موزعين على 22 مؤسسة جامعية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85691" y="928688"/>
          <a:ext cx="8643997" cy="5701998"/>
        </p:xfrm>
        <a:graphic>
          <a:graphicData uri="http://schemas.openxmlformats.org/drawingml/2006/table">
            <a:tbl>
              <a:tblPr rtl="1" firstRow="1" firstCol="1" bandRow="1"/>
              <a:tblGrid>
                <a:gridCol w="713992"/>
                <a:gridCol w="2341154"/>
                <a:gridCol w="1391170"/>
                <a:gridCol w="1601272"/>
                <a:gridCol w="2596409"/>
              </a:tblGrid>
              <a:tr h="950333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10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المهرجان الوطني للمونولوج الطبعة 08 عن بعد وحضوري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 خ ج الوادي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26 فيفري إلى 01 مارس 2023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250 طالب موزعين على 25 عرض مسرحي وتم إنتقاء منها  10 فرق للنهائي حضوريا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950333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11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الصالون الوطني الجامعي للتصوير الفوتوغرافي  الطبعة 06 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 خ ج سعيدة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01 إلى 04 مارس 2023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60 طالب يمثلون 20 مؤسسة جامعية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950333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12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المسابقة الوطنية الجامعية تحدي القراءة الطبعة الثالثة عن بعد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المدرسة العليا للأساتذة ورقلة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DZ" sz="1800" b="1" kern="1200" noProof="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05 مارس إلى 08 أفريل 2023</a:t>
                      </a:r>
                      <a:endParaRPr kumimoji="0" lang="en-US" sz="1800" b="1" kern="1200" noProof="0" dirty="0" smtClean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تأهل 08 طالب </a:t>
                      </a:r>
                      <a:r>
                        <a:rPr kumimoji="0" lang="ar-DZ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و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طالبة من أصل 08 مؤسسة جامعية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950333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المسابقة الوطنية الجامعية للتنشيط على الركح الطبعة 04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جامعة الوادي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يومي 13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و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14 مارس 2023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181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طالب وطالبة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يمثلون 45 مؤسسة جامعية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950333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800" b="1" kern="120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14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المسابقة الوطنية الجامعية للكتابة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للطفل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الطبعة الثانية عن بعد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المدرسة العليا للأساتذة سطيف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14 إلى 16 مارس 2023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46 عمل موزعين على 22 مؤسسة جامعية وتم إنتقاء منها  15 عمل للنهائي حضوريا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950333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15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المسابقة الوطنية الجامعية للرسم والفنون التشكيلية الطبعة 04 عن بعد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جامعة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تبسة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 </a:t>
                      </a:r>
                      <a:endParaRPr kumimoji="0" lang="ar-DZ" sz="1800" b="1" kern="1200" dirty="0" smtClean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بالتنسيق</a:t>
                      </a:r>
                      <a:r>
                        <a:rPr kumimoji="0" lang="ar-DZ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مع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خ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سطيف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19 مارس إلى 19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ماي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2023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تأهل  11 عمل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يمثلون 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11 مؤسسة جامعية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14730" y="1071563"/>
          <a:ext cx="8680033" cy="5374042"/>
        </p:xfrm>
        <a:graphic>
          <a:graphicData uri="http://schemas.openxmlformats.org/drawingml/2006/table">
            <a:tbl>
              <a:tblPr rtl="1" firstRow="1" firstCol="1" bandRow="1"/>
              <a:tblGrid>
                <a:gridCol w="650453"/>
                <a:gridCol w="2605142"/>
                <a:gridCol w="1456218"/>
                <a:gridCol w="1469184"/>
                <a:gridCol w="2499036"/>
              </a:tblGrid>
              <a:tr h="1143008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16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المسابقة الوطنية الجامعية للإبداع الطلابي "القصة القصيرة والخاطرة" الطبعة 07 عن بعد 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جامعة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غرداية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بالتنسيق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مع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خ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غرداية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21 مارس إلى 16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أفريل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2023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64 عمل موزعين على 19 مؤسسة جامعية 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079673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17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المسابقة الوطنية الجامعية للطالب المؤلف الطبعة الأولى عن بعد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وحضوري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جامعة جيجل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04 أفريل  إلى 08 ماي 2023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42 طالب يمثلون  34 مؤسسة جامعية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992012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18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المسابقة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الوطنية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الجامعية</a:t>
                      </a:r>
                    </a:p>
                    <a:p>
                      <a:pPr marL="0" marR="0" algn="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لترتيل وتجويد القرآن الطبعة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07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6987" marR="669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مديرية</a:t>
                      </a:r>
                      <a:r>
                        <a:rPr kumimoji="0" lang="ar-DZ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الخدمات الجامعية تلمسان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6987" marR="669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11 إلى 14 أفريل 2023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6987" marR="669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DZ" sz="1800" b="1" kern="1200" noProof="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66 طالب وطالبة يمثلون 39 مؤسسة جامعية</a:t>
                      </a:r>
                      <a:endParaRPr kumimoji="0" lang="en-US" sz="1800" b="1" kern="1200" noProof="0" dirty="0" smtClean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719783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19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المهرجان الوطني الجامعي للفيلم القصير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الطبعة 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08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 خ باتنة بوعقال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03 إلى 06 ماي 2023 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تأهل 12 فيلم قصير بمشاركة 150 طالب يمثلون 25 مؤسسة جامعية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719783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r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المسابقة الوطنية الجامعية للتنشيط الإذاعي الطبعة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03 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خ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ج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خنشلة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03 إلى 06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ماي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2023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r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95 طالب وطالبة يمثلون 32 وفد من المؤسسات الجامعية 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719783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21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الأولمبياد الوطني للذاكرة والقدرات الذهنية للطلبة العباقرة  الطبعة 02 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 خ ج بسكرة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شتمة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17 إلى 20 ماي </a:t>
                      </a:r>
                      <a:r>
                        <a:rPr kumimoji="0" lang="fr-FR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2023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ما يقارب من 100 طالب </a:t>
                      </a:r>
                      <a:r>
                        <a:rPr kumimoji="0" lang="ar-DZ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و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طالبة يمثلون 15 مؤسسات جامعية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-60" y="1071563"/>
          <a:ext cx="8715435" cy="3851350"/>
        </p:xfrm>
        <a:graphic>
          <a:graphicData uri="http://schemas.openxmlformats.org/drawingml/2006/table">
            <a:tbl>
              <a:tblPr rtl="1" firstRow="1" firstCol="1" bandRow="1"/>
              <a:tblGrid>
                <a:gridCol w="530793"/>
                <a:gridCol w="2223562"/>
                <a:gridCol w="1779352"/>
                <a:gridCol w="1430202"/>
                <a:gridCol w="2751526"/>
              </a:tblGrid>
              <a:tr h="1643074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22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المسابقة الوطنية لأحسن فيلم ترويجي وتحسيسي الطبعة 03 "مكافحة آفة المخدرات " عن بعد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جامعة قسنطينة 03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13 جوان إلى 04 جويلية  2023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03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مؤسسات جامعية، تم تمديد أجال تقديم الأعمال إلى غاية منتصف أكتوبر 2023 مع تسليم الجوائز بمناسبة احتفالات الفاتح نوفمبر 2023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705668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23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ar-DZ" sz="1800" b="1" kern="1200" dirty="0" smtClean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التبادل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الثقافي والسياحي لطلبة الجنوب 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المدينة الجامعية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بجاية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ar-DZ" sz="1800" b="1" kern="1200" dirty="0" smtClean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14 إلى 20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جويلية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 2023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مشاركة 600 طالب من 13 ولاية جنوبية وبعض مدن الهضاب العليا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الجنوبية</a:t>
                      </a:r>
                      <a:r>
                        <a:rPr kumimoji="0" lang="ar-DZ" sz="1800" b="1" kern="1200" baseline="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r>
                        <a:rPr kumimoji="0" lang="ar-DZ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16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ورشة تكوينية في مجالات المسرح، السينما، الفنون التشكيلية، التنشيط، الذاكرة ، الخط، الزخرفة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ورشات 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حول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كيفيات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تأسيس نوادي متخصصة السينما، ذوي الهمم والذاكرة   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14252" y="1285875"/>
          <a:ext cx="8715436" cy="5357850"/>
        </p:xfrm>
        <a:graphic>
          <a:graphicData uri="http://schemas.openxmlformats.org/drawingml/2006/table">
            <a:tbl>
              <a:tblPr rtl="1" firstRow="1" firstCol="1" bandRow="1"/>
              <a:tblGrid>
                <a:gridCol w="659122"/>
                <a:gridCol w="2729252"/>
                <a:gridCol w="1563371"/>
                <a:gridCol w="1734161"/>
                <a:gridCol w="2029530"/>
              </a:tblGrid>
              <a:tr h="674701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1400" b="1" kern="1200" dirty="0" smtClean="0">
                          <a:solidFill>
                            <a:schemeClr val="tx1"/>
                          </a:solidFill>
                          <a:effectLst/>
                          <a:latin typeface="Segoe UI Semibold" pitchFamily="34" charset="0"/>
                          <a:ea typeface="Calibri"/>
                          <a:cs typeface="Segoe UI Semibold" pitchFamily="34" charset="0"/>
                        </a:rPr>
                        <a:t>الرقم</a:t>
                      </a:r>
                      <a:endParaRPr kumimoji="0" lang="en-US" sz="1400" b="1" kern="1200" dirty="0">
                        <a:solidFill>
                          <a:schemeClr val="tx1"/>
                        </a:solidFill>
                        <a:effectLst/>
                        <a:latin typeface="Segoe UI Semibold" pitchFamily="34" charset="0"/>
                        <a:ea typeface="Calibri"/>
                        <a:cs typeface="Segoe UI Semibold" pitchFamily="34" charset="0"/>
                      </a:endParaRPr>
                    </a:p>
                  </a:txBody>
                  <a:tcPr marL="66987" marR="669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400" b="0" kern="1200" dirty="0" smtClean="0">
                          <a:solidFill>
                            <a:schemeClr val="tx1"/>
                          </a:solidFill>
                          <a:effectLst/>
                          <a:latin typeface="Segoe UI Semibold" pitchFamily="34" charset="0"/>
                          <a:ea typeface="Calibri"/>
                          <a:cs typeface="Segoe UI Semibold" pitchFamily="34" charset="0"/>
                        </a:rPr>
                        <a:t>النشاط</a:t>
                      </a:r>
                      <a:endParaRPr kumimoji="0" lang="fr-FR" sz="1400" b="0" kern="1200" dirty="0" smtClean="0">
                        <a:solidFill>
                          <a:schemeClr val="tx1"/>
                        </a:solidFill>
                        <a:effectLst/>
                        <a:latin typeface="Segoe UI Semibold" pitchFamily="34" charset="0"/>
                        <a:ea typeface="Calibri"/>
                        <a:cs typeface="Segoe UI Semibold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Segoe UI Semibold" pitchFamily="34" charset="0"/>
                          <a:ea typeface="Calibri"/>
                          <a:cs typeface="Segoe UI Semibold" pitchFamily="34" charset="0"/>
                        </a:rPr>
                        <a:t>المؤسسة المحتضنة للنشاط</a:t>
                      </a:r>
                      <a:endParaRPr kumimoji="0" lang="fr-FR" sz="1400" b="1" kern="1200" dirty="0" smtClean="0">
                        <a:solidFill>
                          <a:schemeClr val="tx1"/>
                        </a:solidFill>
                        <a:effectLst/>
                        <a:latin typeface="Segoe UI Semibold" pitchFamily="34" charset="0"/>
                        <a:ea typeface="Calibri"/>
                        <a:cs typeface="Segoe UI Semibold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Segoe UI Semibold" pitchFamily="34" charset="0"/>
                          <a:ea typeface="Calibri"/>
                          <a:cs typeface="Segoe UI Semibold" pitchFamily="34" charset="0"/>
                        </a:rPr>
                        <a:t>الفترة أو التاريخ</a:t>
                      </a:r>
                      <a:endParaRPr kumimoji="0" lang="fr-FR" sz="1400" b="1" kern="1200" dirty="0" smtClean="0">
                        <a:solidFill>
                          <a:schemeClr val="tx1"/>
                        </a:solidFill>
                        <a:effectLst/>
                        <a:latin typeface="Segoe UI Semibold" pitchFamily="34" charset="0"/>
                        <a:ea typeface="Calibri"/>
                        <a:cs typeface="Segoe UI Semibold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400" b="1" kern="1200" dirty="0" smtClean="0">
                          <a:solidFill>
                            <a:schemeClr val="tx1"/>
                          </a:solidFill>
                          <a:effectLst/>
                          <a:latin typeface="Segoe UI Semibold" pitchFamily="34" charset="0"/>
                          <a:ea typeface="Calibri"/>
                          <a:cs typeface="Segoe UI Semibold" pitchFamily="34" charset="0"/>
                        </a:rPr>
                        <a:t>سبب التأجيل</a:t>
                      </a:r>
                      <a:r>
                        <a:rPr kumimoji="0" lang="ar-DZ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Segoe UI Semibold" pitchFamily="34" charset="0"/>
                          <a:ea typeface="Calibri"/>
                          <a:cs typeface="Segoe UI Semibold" pitchFamily="34" charset="0"/>
                        </a:rPr>
                        <a:t> أو الملاحظة</a:t>
                      </a:r>
                      <a:endParaRPr lang="fr-FR" sz="1000" dirty="0">
                        <a:latin typeface="Segoe UI Semibold" pitchFamily="34" charset="0"/>
                        <a:ea typeface="Calibri"/>
                        <a:cs typeface="Segoe UI Semibold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984002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20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01</a:t>
                      </a:r>
                      <a:endParaRPr kumimoji="0" lang="en-US" sz="20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6987" marR="669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المهرجان الوطني للمسرح الجامعي "محي الدين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بوزيد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" الطبعة الرابعة عشر  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المدينة الجامعية بلعباس 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01إلى 07 </a:t>
                      </a:r>
                      <a:r>
                        <a:rPr kumimoji="0" lang="ar-DZ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ماي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2023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تغيير المسئولين محليا أيام قبل إنعقاد المهرجان  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747139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20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02</a:t>
                      </a:r>
                      <a:endParaRPr kumimoji="0" lang="en-US" sz="20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6987" marR="669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المهرجان الوطني الجامعي للأوبيرت  الطبعة الثالثة 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خ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ج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تندوف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08 إلى 11 ديسمبر2022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ar-DZ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656002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20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03</a:t>
                      </a:r>
                      <a:endParaRPr kumimoji="0" lang="en-US" sz="20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6987" marR="669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المسابقة الوطنية الجامعية للإبداع الطلابي "الشعر" الطبعة 07 عن بعد 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جامعة سطيف 02 مع م خ ج الهضاب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الإعلان : فيفري 2023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توزيع الجوائز: 16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أفريل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ar-DZ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984002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20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04</a:t>
                      </a:r>
                      <a:endParaRPr kumimoji="0" lang="en-US" sz="20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6987" marR="669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المهرجان الوطني الجامعي للفن والثقافة الأمازيغية الطبعة 05 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 خ ج  لقصر بالتنسيق  مع جامعة بجاية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04 إلى 07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ماي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2023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ar-DZ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656002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20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05</a:t>
                      </a:r>
                      <a:endParaRPr kumimoji="0" lang="en-US" sz="20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6987" marR="669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المهرجان الوطني الجامعي "سيرتا شو"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 خ ج قسنطينة عين الباي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08 إلى 11 جوان 2023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ar-DZ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656002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20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06</a:t>
                      </a:r>
                      <a:endParaRPr kumimoji="0" lang="en-US" sz="20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6987" marR="669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المسابقة الوطنية الجامعية للموسيقى والأغنية الملتزمة الطبعة 04 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المدينة الجامعية تلمسان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29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أفريل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إلى 02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ماي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2023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ar-DZ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11316" name="ZoneTexte 2"/>
          <p:cNvSpPr txBox="1">
            <a:spLocks noChangeArrowheads="1"/>
          </p:cNvSpPr>
          <p:nvPr/>
        </p:nvSpPr>
        <p:spPr bwMode="auto">
          <a:xfrm>
            <a:off x="6286500" y="714375"/>
            <a:ext cx="2466975" cy="5238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/>
            <a:r>
              <a:rPr lang="ar-SA" sz="2800" b="1">
                <a:latin typeface="Calibri" pitchFamily="34" charset="0"/>
                <a:ea typeface="Calibri" pitchFamily="34" charset="0"/>
                <a:cs typeface="AlMateen-Bold" pitchFamily="18" charset="-78"/>
              </a:rPr>
              <a:t>النشاطات </a:t>
            </a:r>
            <a:r>
              <a:rPr lang="ar-DZ" sz="2800" b="1">
                <a:latin typeface="Calibri" pitchFamily="34" charset="0"/>
                <a:ea typeface="Calibri" pitchFamily="34" charset="0"/>
                <a:cs typeface="AlMateen-Bold" pitchFamily="18" charset="-78"/>
              </a:rPr>
              <a:t>المؤجلة</a:t>
            </a:r>
            <a:endParaRPr lang="fr-FR" sz="2800" b="1">
              <a:latin typeface="Calibri" pitchFamily="34" charset="0"/>
              <a:ea typeface="Calibri" pitchFamily="34" charset="0"/>
              <a:cs typeface="AlMateen-Bold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357187" y="2071688"/>
          <a:ext cx="8534401" cy="3071834"/>
        </p:xfrm>
        <a:graphic>
          <a:graphicData uri="http://schemas.openxmlformats.org/drawingml/2006/table">
            <a:tbl>
              <a:tblPr rtl="1" firstRow="1" firstCol="1" bandRow="1"/>
              <a:tblGrid>
                <a:gridCol w="565489"/>
                <a:gridCol w="2252609"/>
                <a:gridCol w="2042405"/>
                <a:gridCol w="1633598"/>
                <a:gridCol w="2040300"/>
              </a:tblGrid>
              <a:tr h="803375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20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الرقم</a:t>
                      </a:r>
                      <a:endParaRPr kumimoji="0" lang="en-US" sz="20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3048" marR="63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SA" sz="20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النشاط</a:t>
                      </a:r>
                      <a:endParaRPr kumimoji="0" lang="fr-FR" sz="2000" b="1" kern="1200" dirty="0" smtClean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SA" sz="20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المؤسسة المحتضنة للنشاط</a:t>
                      </a:r>
                      <a:endParaRPr kumimoji="0" lang="fr-FR" sz="2000" b="1" kern="1200" dirty="0" smtClean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SA" sz="20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الفترة أو التاريخ</a:t>
                      </a:r>
                      <a:endParaRPr kumimoji="0" lang="fr-FR" sz="2000" b="1" kern="1200" dirty="0" smtClean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SA" sz="20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سبب الإلغاء أو الملاحظة </a:t>
                      </a:r>
                      <a:endParaRPr kumimoji="0" lang="fr-FR" sz="2000" b="1" kern="1200" dirty="0" smtClean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723038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20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01</a:t>
                      </a:r>
                      <a:endParaRPr kumimoji="0" lang="en-US" sz="20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3048" marR="63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مهرجان التبادل الثقافي وترقية السياحة الصحراوية 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 خ ج النعامة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23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إلى 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28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ديسمبر2022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رفض التكفل بالمشاركين 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822383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20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02</a:t>
                      </a:r>
                      <a:endParaRPr kumimoji="0" lang="en-US" sz="20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3048" marR="63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مهرجان التبادل الثقافي وترقية السياحة الصحراوية 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خ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ج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غرداية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أو </a:t>
                      </a:r>
                      <a:r>
                        <a:rPr kumimoji="0" lang="ar-DZ" sz="18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ورقلة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25  إلى 30 مارس 2023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تزامن النشاط مع شهر رمضان 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723038">
                <a:tc>
                  <a:txBody>
                    <a:bodyPr/>
                    <a:lstStyle/>
                    <a:p>
                      <a:pPr marL="0" marR="0" lvl="0" indent="0" algn="ctr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ar-DZ" sz="20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03</a:t>
                      </a:r>
                      <a:endParaRPr kumimoji="0" lang="en-US" sz="20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3048" marR="63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البطولة الجامعية للرياضيات الذهنية  الطبعة الأولى 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م خ ج باتنة بوعقال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من 24 إلى 27 </a:t>
                      </a:r>
                      <a:r>
                        <a:rPr kumimoji="0" lang="ar-DZ" sz="1800" b="1" kern="1200" dirty="0" err="1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أفريل</a:t>
                      </a:r>
                      <a:r>
                        <a:rPr kumimoji="0" lang="ar-DZ" sz="1800" b="1" kern="1200" dirty="0"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2023</a:t>
                      </a:r>
                      <a:endParaRPr kumimoji="0" lang="fr-FR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ar-DZ" sz="1800" b="1" kern="1200" dirty="0"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12322" name="ZoneTexte 2"/>
          <p:cNvSpPr txBox="1">
            <a:spLocks noChangeArrowheads="1"/>
          </p:cNvSpPr>
          <p:nvPr/>
        </p:nvSpPr>
        <p:spPr bwMode="auto">
          <a:xfrm>
            <a:off x="6858000" y="1071563"/>
            <a:ext cx="2000250" cy="5238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ar-SA" sz="2800" b="1">
                <a:latin typeface="Calibri" pitchFamily="34" charset="0"/>
                <a:ea typeface="Calibri" pitchFamily="34" charset="0"/>
                <a:cs typeface="AlMateen-Bold" pitchFamily="18" charset="-78"/>
              </a:rPr>
              <a:t>ال</a:t>
            </a:r>
            <a:r>
              <a:rPr lang="ar-DZ" sz="2800" b="1">
                <a:latin typeface="Calibri" pitchFamily="34" charset="0"/>
                <a:ea typeface="Calibri" pitchFamily="34" charset="0"/>
                <a:cs typeface="AlMateen-Bold" pitchFamily="18" charset="-78"/>
              </a:rPr>
              <a:t>أنشطة</a:t>
            </a:r>
            <a:r>
              <a:rPr lang="ar-SA" sz="2800" b="1">
                <a:latin typeface="Calibri" pitchFamily="34" charset="0"/>
                <a:ea typeface="Calibri" pitchFamily="34" charset="0"/>
                <a:cs typeface="AlMateen-Bold" pitchFamily="18" charset="-78"/>
              </a:rPr>
              <a:t> </a:t>
            </a:r>
            <a:r>
              <a:rPr lang="ar-DZ" sz="2800" b="1">
                <a:latin typeface="Calibri" pitchFamily="34" charset="0"/>
                <a:ea typeface="Calibri" pitchFamily="34" charset="0"/>
                <a:cs typeface="AlMateen-Bold" pitchFamily="18" charset="-78"/>
              </a:rPr>
              <a:t>الملغاة</a:t>
            </a:r>
            <a:endParaRPr lang="fr-FR" sz="2800" b="1">
              <a:latin typeface="Calibri" pitchFamily="34" charset="0"/>
              <a:ea typeface="Calibri" pitchFamily="34" charset="0"/>
              <a:cs typeface="AlMateen-Bold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2028</TotalTime>
  <Words>998</Words>
  <Application>Microsoft Office PowerPoint</Application>
  <PresentationFormat>Affichage à l'écran (4:3)</PresentationFormat>
  <Paragraphs>185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9" baseType="lpstr">
      <vt:lpstr>Arial</vt:lpstr>
      <vt:lpstr>Calibri</vt:lpstr>
      <vt:lpstr>Constantia</vt:lpstr>
      <vt:lpstr>Wingdings 2</vt:lpstr>
      <vt:lpstr>ae_AlMohanad</vt:lpstr>
      <vt:lpstr>Times New Roman</vt:lpstr>
      <vt:lpstr>Sakkal Majalla</vt:lpstr>
      <vt:lpstr>AlMateen-Bold</vt:lpstr>
      <vt:lpstr>+mj-lt</vt:lpstr>
      <vt:lpstr>Segoe UI Semibold</vt:lpstr>
      <vt:lpstr>Débit</vt:lpstr>
      <vt:lpstr>    الـجــمهوريــــة الـجزائريـــــة الديمقراطيــــــة الشعبيـــــة وزارة التعليــم العالــــي والبحــــث العلــــــمي مديرية الحياة الطلابية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الـجــمهوريــــة الـجزائريـــــة الديمقراطيــــــة الشعبيـــــة وزارة التعليــم العالــــي والبحــــث العلــــــمي مديرية الحياة الطلابية المديرية الفرعية للتنشيط في الوسط الجامعي</dc:title>
  <dc:creator>anissa bensmain</dc:creator>
  <cp:lastModifiedBy>PC-SDAM</cp:lastModifiedBy>
  <cp:revision>107</cp:revision>
  <dcterms:created xsi:type="dcterms:W3CDTF">2022-09-14T09:41:01Z</dcterms:created>
  <dcterms:modified xsi:type="dcterms:W3CDTF">2023-08-20T10:03:43Z</dcterms:modified>
</cp:coreProperties>
</file>